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82" r:id="rId5"/>
    <p:sldId id="259" r:id="rId6"/>
    <p:sldId id="261" r:id="rId7"/>
    <p:sldId id="285" r:id="rId8"/>
    <p:sldId id="274" r:id="rId9"/>
    <p:sldId id="264" r:id="rId10"/>
    <p:sldId id="286" r:id="rId11"/>
    <p:sldId id="262" r:id="rId12"/>
    <p:sldId id="265" r:id="rId13"/>
    <p:sldId id="287" r:id="rId14"/>
    <p:sldId id="288" r:id="rId15"/>
    <p:sldId id="289" r:id="rId16"/>
    <p:sldId id="290" r:id="rId17"/>
    <p:sldId id="258" r:id="rId18"/>
    <p:sldId id="291" r:id="rId19"/>
    <p:sldId id="283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263" r:id="rId50"/>
    <p:sldId id="27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07" autoAdjust="0"/>
  </p:normalViewPr>
  <p:slideViewPr>
    <p:cSldViewPr snapToGrid="0">
      <p:cViewPr>
        <p:scale>
          <a:sx n="66" d="100"/>
          <a:sy n="66" d="100"/>
        </p:scale>
        <p:origin x="1080" y="25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5/8/2024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529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2852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465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205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tm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tm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tm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tm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tm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tm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tm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tm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tm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41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4580" name="Picture 4" descr="500+ Tech Images [HD] | Download Free Images on Unsplas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54"/>
          <a:stretch/>
        </p:blipFill>
        <p:spPr bwMode="auto">
          <a:xfrm>
            <a:off x="-1968500" y="-1353607"/>
            <a:ext cx="14160500" cy="81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1238031"/>
            <a:ext cx="298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IBM Developer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SKILLS NETWORK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2319079"/>
            <a:ext cx="3571782" cy="2387600"/>
          </a:xfrm>
        </p:spPr>
        <p:txBody>
          <a:bodyPr/>
          <a:lstStyle/>
          <a:p>
            <a:r>
              <a:rPr lang="en-US" dirty="0" smtClean="0"/>
              <a:t>Winning Space Race with Data Science: A Capstone Project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 smtClean="0"/>
              <a:t>Mary Antonette </a:t>
            </a:r>
            <a:r>
              <a:rPr lang="en-US" dirty="0" err="1" smtClean="0"/>
              <a:t>Pinez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May 07, 2024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Web Scrapping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Data Collection Flow Chart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60600" y="1512000"/>
            <a:ext cx="2303214" cy="20567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Requesting Falcon 9 launch data from Wikipedia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469673" y="1485930"/>
            <a:ext cx="2303214" cy="20567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Creating a </a:t>
            </a:r>
            <a:r>
              <a:rPr lang="en-US" dirty="0" err="1"/>
              <a:t>BeautifulSoup</a:t>
            </a:r>
            <a:r>
              <a:rPr lang="en-US" dirty="0"/>
              <a:t> object from the HTML response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6278746" y="1512000"/>
            <a:ext cx="2303214" cy="20567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Extracting all column names from the HTML table header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660600" y="4059132"/>
            <a:ext cx="2303214" cy="20567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Exporting the data to CSV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3469673" y="4033062"/>
            <a:ext cx="2303214" cy="20567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Creating a </a:t>
            </a:r>
            <a:r>
              <a:rPr lang="en-US" dirty="0" err="1"/>
              <a:t>dataframe</a:t>
            </a:r>
            <a:r>
              <a:rPr lang="en-US" dirty="0"/>
              <a:t> from the dictionary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6278746" y="4059132"/>
            <a:ext cx="2303214" cy="20567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Constructing data we have obtained into a </a:t>
            </a:r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9087819" y="1512000"/>
            <a:ext cx="2303214" cy="460383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Collecting the data by parsing HTML tables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963814" y="2324101"/>
            <a:ext cx="505859" cy="41843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797216" y="2324101"/>
            <a:ext cx="505859" cy="41843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8581960" y="2324101"/>
            <a:ext cx="505859" cy="41843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0800000">
            <a:off x="8581960" y="4878267"/>
            <a:ext cx="505859" cy="41843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0800000">
            <a:off x="5772887" y="4852197"/>
            <a:ext cx="505859" cy="41843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10800000">
            <a:off x="2963813" y="4878267"/>
            <a:ext cx="505859" cy="41843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2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 Wrangling Images - Free Download on Freepik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259" b="10268"/>
          <a:stretch/>
        </p:blipFill>
        <p:spPr bwMode="auto">
          <a:xfrm>
            <a:off x="5691484" y="1752600"/>
            <a:ext cx="6500516" cy="503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Data Wrangling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11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32000" y="1153487"/>
            <a:ext cx="6184700" cy="51303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Perform exploratory Data Analysis and determine Training Labels </a:t>
            </a:r>
            <a:endParaRPr lang="en-US" sz="2000" dirty="0" smtClean="0">
              <a:solidFill>
                <a:schemeClr val="tx1"/>
              </a:solidFill>
              <a:latin typeface="+mn-lt"/>
            </a:endParaRP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Calculate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the number of launches on each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site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Calculate the number and occurrence of each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orbit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Calculate the number and occurrence of mission outcome per orbit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type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Create a landing outcome label from Outcome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column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Exporting the data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to CSV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2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EDA using Visualization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12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32000" y="1153487"/>
            <a:ext cx="6184700" cy="51303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b="1" u="sng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Charts Plotted: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Flight Number vs. Payload Mass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Flight Number vs. Launch Site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Payload Mass vs. Launch Site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Orbit Type vs. Success Rate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Flight Number vs. Orbit Type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Payload Mass vs Orbit Type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 Rate Yearly Trend</a:t>
            </a:r>
            <a:endParaRPr lang="en-US" sz="2000" dirty="0" smtClean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EDA using 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13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32000" y="1049503"/>
            <a:ext cx="11137700" cy="51303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450" b="1" u="sng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Queries: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Displaying the names of the unique launch sites in the space </a:t>
            </a:r>
            <a:r>
              <a:rPr lang="en-US" sz="14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mission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Displaying 5 records where launch sites begin with the string ‘</a:t>
            </a:r>
            <a:r>
              <a:rPr lang="en-US" sz="14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CCA‘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Displaying the total payload mass carried by boosters launched by NASA (CRS</a:t>
            </a:r>
            <a:r>
              <a:rPr lang="en-US" sz="14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Displaying average payload mass carried by booster version F9 </a:t>
            </a:r>
            <a:r>
              <a:rPr lang="en-US" sz="14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v1.1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Listing the date when the first successful landing outcome in ground pad was </a:t>
            </a:r>
            <a:r>
              <a:rPr lang="en-US" sz="14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achieved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Listing the names of the boosters which have success in drone ship and have payload mass greater than 4000 but less than </a:t>
            </a:r>
            <a:r>
              <a:rPr lang="en-US" sz="14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6000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Listing the total number of successful and failure mission </a:t>
            </a:r>
            <a:r>
              <a:rPr lang="en-US" sz="14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outcomes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Listing the names of the booster versions which have carried the maximum payload </a:t>
            </a:r>
            <a:r>
              <a:rPr lang="en-US" sz="14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Listing the failed landing outcomes in drone ship, their booster versions and launch site names for the months in year </a:t>
            </a:r>
            <a:r>
              <a:rPr lang="en-US" sz="145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4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Ranking the count of landing outcomes (such as Failure (drone ship) or Success (ground pad)) between the date 2010-06-04 and 2017-03-20 in descending order</a:t>
            </a:r>
            <a:endParaRPr lang="en-US" sz="1450" dirty="0" smtClean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9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Analysis with Folium and </a:t>
            </a:r>
            <a:r>
              <a:rPr lang="en-US" dirty="0" err="1" smtClean="0"/>
              <a:t>Plotly</a:t>
            </a:r>
            <a:r>
              <a:rPr lang="en-US" dirty="0" smtClean="0"/>
              <a:t> Dash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0DC6FE-D11C-4C20-A51D-98443F5F4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8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1800" y="1244122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80137" y="1080040"/>
            <a:ext cx="4122920" cy="735800"/>
          </a:xfrm>
        </p:spPr>
        <p:txBody>
          <a:bodyPr/>
          <a:lstStyle/>
          <a:p>
            <a:r>
              <a:rPr lang="en-US" dirty="0" smtClean="0"/>
              <a:t>Folium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472438" y="1951568"/>
            <a:ext cx="5331462" cy="4594233"/>
          </a:xfrm>
        </p:spPr>
        <p:txBody>
          <a:bodyPr/>
          <a:lstStyle/>
          <a:p>
            <a:pPr marL="0" indent="0">
              <a:buNone/>
            </a:pPr>
            <a:r>
              <a:rPr lang="en-US" sz="1350" b="1" dirty="0"/>
              <a:t>Markers of all Launch Sites: </a:t>
            </a:r>
            <a:endParaRPr lang="en-US" sz="1350" b="1" dirty="0" smtClean="0"/>
          </a:p>
          <a:p>
            <a:r>
              <a:rPr lang="en-US" sz="1350" dirty="0" smtClean="0"/>
              <a:t> </a:t>
            </a:r>
            <a:r>
              <a:rPr lang="en-US" sz="1350" dirty="0"/>
              <a:t>Added Marker with Circle, Popup Label and Text Label of NASA Johnson Space Center using its latitude and longitude coordinates as a start location. </a:t>
            </a:r>
            <a:r>
              <a:rPr lang="en-AE" sz="1350" dirty="0" smtClean="0"/>
              <a:t>–</a:t>
            </a:r>
            <a:r>
              <a:rPr lang="en-US" sz="1350" dirty="0" smtClean="0"/>
              <a:t> </a:t>
            </a:r>
          </a:p>
          <a:p>
            <a:r>
              <a:rPr lang="en-US" sz="1350" dirty="0" smtClean="0"/>
              <a:t>Added </a:t>
            </a:r>
            <a:r>
              <a:rPr lang="en-US" sz="1350" dirty="0"/>
              <a:t>Markers with Circle, Popup Label and Text Label of all Launch Sites using their latitude and longitude coordinates to show their geographical locations and proximity to Equator and coasts. </a:t>
            </a:r>
            <a:endParaRPr lang="en-US" sz="1350" dirty="0" smtClean="0"/>
          </a:p>
          <a:p>
            <a:pPr marL="0" indent="0">
              <a:buNone/>
            </a:pPr>
            <a:r>
              <a:rPr lang="en-US" sz="1350" b="1" dirty="0" err="1" smtClean="0"/>
              <a:t>Coloured</a:t>
            </a:r>
            <a:r>
              <a:rPr lang="en-US" sz="1350" b="1" dirty="0" smtClean="0"/>
              <a:t> </a:t>
            </a:r>
            <a:r>
              <a:rPr lang="en-US" sz="1350" b="1" dirty="0"/>
              <a:t>Markers of the launch outcomes for each Launch Site: </a:t>
            </a:r>
            <a:endParaRPr lang="en-US" sz="1350" b="1" dirty="0" smtClean="0"/>
          </a:p>
          <a:p>
            <a:r>
              <a:rPr lang="en-US" sz="1350" dirty="0" smtClean="0"/>
              <a:t>Added </a:t>
            </a:r>
            <a:r>
              <a:rPr lang="en-US" sz="1350" dirty="0" err="1"/>
              <a:t>coloured</a:t>
            </a:r>
            <a:r>
              <a:rPr lang="en-US" sz="1350" dirty="0"/>
              <a:t> Markers of success (Green) and failed (Red) launches using Marker Cluster to identify which launch sites have relatively high success rates. </a:t>
            </a:r>
            <a:endParaRPr lang="en-US" sz="1350" dirty="0" smtClean="0"/>
          </a:p>
          <a:p>
            <a:pPr marL="0" indent="0">
              <a:buNone/>
            </a:pPr>
            <a:r>
              <a:rPr lang="en-US" sz="1350" b="1" dirty="0" smtClean="0"/>
              <a:t>Distances </a:t>
            </a:r>
            <a:r>
              <a:rPr lang="en-US" sz="1350" b="1" dirty="0"/>
              <a:t>between a Launch Site to its proximities: </a:t>
            </a:r>
            <a:endParaRPr lang="en-US" sz="1350" b="1" dirty="0" smtClean="0"/>
          </a:p>
          <a:p>
            <a:r>
              <a:rPr lang="en-US" sz="1350" dirty="0" smtClean="0"/>
              <a:t>Added </a:t>
            </a:r>
            <a:r>
              <a:rPr lang="en-US" sz="1350" dirty="0" err="1"/>
              <a:t>coloured</a:t>
            </a:r>
            <a:r>
              <a:rPr lang="en-US" sz="1350" dirty="0"/>
              <a:t> Lines to show distances between the Launch Site KSC LC-39A (as an example) and its proximities like Railway, Highway, Coastline and Closest City.</a:t>
            </a:r>
            <a:endParaRPr lang="en-US" sz="135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03D2ED-1358-4F55-BCB3-94A5C18E1B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59403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ecturer" title="Placeholder Icon">
            <a:extLst>
              <a:ext uri="{FF2B5EF4-FFF2-40B4-BE49-F238E27FC236}">
                <a16:creationId xmlns:a16="http://schemas.microsoft.com/office/drawing/2014/main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165596" y="1244122"/>
            <a:ext cx="514800" cy="514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67365" y="1080040"/>
            <a:ext cx="4675938" cy="735749"/>
          </a:xfrm>
        </p:spPr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Dash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326411" y="1941796"/>
            <a:ext cx="5116892" cy="3991769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Launch Sites Dropdown List: </a:t>
            </a:r>
            <a:endParaRPr lang="en-US" sz="1400" b="1" dirty="0" smtClean="0"/>
          </a:p>
          <a:p>
            <a:r>
              <a:rPr lang="en-US" sz="1400" dirty="0" smtClean="0"/>
              <a:t>Added </a:t>
            </a:r>
            <a:r>
              <a:rPr lang="en-US" sz="1400" dirty="0"/>
              <a:t>a dropdown list to enable Launch Site selection.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Pie </a:t>
            </a:r>
            <a:r>
              <a:rPr lang="en-US" sz="1400" b="1" dirty="0"/>
              <a:t>Chart showing Success Launches (All Sites/Certain Site</a:t>
            </a:r>
            <a:r>
              <a:rPr lang="en-US" sz="1400" b="1" dirty="0" smtClean="0"/>
              <a:t>)</a:t>
            </a:r>
            <a:endParaRPr lang="en-US" sz="1400" dirty="0" smtClean="0"/>
          </a:p>
          <a:p>
            <a:r>
              <a:rPr lang="en-US" sz="1400" dirty="0" smtClean="0"/>
              <a:t>Added </a:t>
            </a:r>
            <a:r>
              <a:rPr lang="en-US" sz="1400" dirty="0"/>
              <a:t>a pie chart to show the total successful launches count for all sites and the Success vs. Failed counts for the site, if a specific Launch Site was selected.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Slider </a:t>
            </a:r>
            <a:r>
              <a:rPr lang="en-US" sz="1400" dirty="0"/>
              <a:t>of Payload Mass Range: </a:t>
            </a:r>
            <a:endParaRPr lang="en-US" sz="1400" dirty="0" smtClean="0"/>
          </a:p>
          <a:p>
            <a:r>
              <a:rPr lang="en-US" sz="1400" dirty="0" smtClean="0"/>
              <a:t> </a:t>
            </a:r>
            <a:r>
              <a:rPr lang="en-US" sz="1400" dirty="0"/>
              <a:t>Added a slider to select Payload range.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Scatter </a:t>
            </a:r>
            <a:r>
              <a:rPr lang="en-US" sz="1400" b="1" dirty="0"/>
              <a:t>Chart of Payload Mass vs. Success Rate for the different Booster Versions</a:t>
            </a:r>
            <a:r>
              <a:rPr lang="en-US" sz="1400" b="1" dirty="0" smtClean="0"/>
              <a:t>:</a:t>
            </a:r>
          </a:p>
          <a:p>
            <a:r>
              <a:rPr lang="en-US" sz="1400" dirty="0" smtClean="0"/>
              <a:t>Added </a:t>
            </a:r>
            <a:r>
              <a:rPr lang="en-US" sz="1400" dirty="0"/>
              <a:t>a scatter chart to show the correlation between Payload and Launch Success.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Predictive Analysis using Classification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15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32000" y="1049503"/>
            <a:ext cx="11137700" cy="51303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b="1" u="sng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Process: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a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NumPy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array from the column “Class” in </a:t>
            </a:r>
            <a:r>
              <a:rPr lang="en-US" sz="16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Standardizing the data with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StandardScaler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then fitting and transforming </a:t>
            </a:r>
            <a:r>
              <a:rPr lang="en-US" sz="16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Splitting the data into training and testing sets with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train_test_split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a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GridSearchCV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object with cv = 10 to find the best </a:t>
            </a:r>
            <a:r>
              <a:rPr lang="en-US" sz="16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parameters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the method performs best by examining the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Jaccard_score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F1_score </a:t>
            </a:r>
            <a:r>
              <a:rPr lang="en-US" sz="16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metrics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Examining the confusion matrix for all </a:t>
            </a:r>
            <a:r>
              <a:rPr lang="en-US" sz="16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Calculating the accuracy on the test data using the method .score() for all </a:t>
            </a:r>
            <a:r>
              <a:rPr lang="en-US" sz="16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Applying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GridSearchCV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LogReg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SVM, Decision Tree, and KNN models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36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17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/>
          <a:stretch/>
        </p:blipFill>
        <p:spPr>
          <a:xfrm>
            <a:off x="432000" y="1195093"/>
            <a:ext cx="6167165" cy="41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18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195093"/>
            <a:ext cx="11055615" cy="46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19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0" y="1382832"/>
            <a:ext cx="11049948" cy="277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0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r>
              <a:rPr lang="en-US" dirty="0" smtClean="0"/>
              <a:t>Executive Summary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Appendix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5022337"/>
            <a:ext cx="5749483" cy="134302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6479991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5842" name="Picture 2" descr="100+] 4k Tech Wallpapers | Wallpapers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0" t="15109"/>
          <a:stretch/>
        </p:blipFill>
        <p:spPr bwMode="auto">
          <a:xfrm>
            <a:off x="5353050" y="-29029"/>
            <a:ext cx="6418950" cy="472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20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0" y="1382832"/>
            <a:ext cx="11049948" cy="277006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/>
          <a:stretch/>
        </p:blipFill>
        <p:spPr>
          <a:xfrm>
            <a:off x="432000" y="1312744"/>
            <a:ext cx="11126708" cy="25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21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250782"/>
            <a:ext cx="11164518" cy="34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22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209998"/>
            <a:ext cx="11003411" cy="36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1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23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272976"/>
            <a:ext cx="11298554" cy="43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24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0" y="1154461"/>
            <a:ext cx="1035512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25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0" y="1154461"/>
            <a:ext cx="1035512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26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217392"/>
            <a:ext cx="11143970" cy="36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27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SQL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0" y="1188071"/>
            <a:ext cx="10629900" cy="53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28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7" y="1335268"/>
            <a:ext cx="11035480" cy="2119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8566" y="3674404"/>
            <a:ext cx="10620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Flight Number vs. Launch </a:t>
            </a:r>
            <a:r>
              <a:rPr lang="en-US" dirty="0" smtClean="0"/>
              <a:t>Site</a:t>
            </a:r>
          </a:p>
          <a:p>
            <a:endParaRPr lang="en-US" dirty="0"/>
          </a:p>
          <a:p>
            <a:pPr algn="just"/>
            <a:r>
              <a:rPr lang="en-US" dirty="0"/>
              <a:t>We see that different launch sites have different success rates. CCAFS LC-40, has a success rate of 60 %, while KSC LC-39A and VAFB SLC 4E has a success rate of 77%.</a:t>
            </a:r>
          </a:p>
        </p:txBody>
      </p:sp>
    </p:spTree>
    <p:extLst>
      <p:ext uri="{BB962C8B-B14F-4D97-AF65-F5344CB8AC3E}">
        <p14:creationId xmlns:p14="http://schemas.microsoft.com/office/powerpoint/2010/main" val="182405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29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8" y="1265181"/>
            <a:ext cx="11014992" cy="2245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8566" y="3674404"/>
            <a:ext cx="10620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Payload </a:t>
            </a:r>
            <a:r>
              <a:rPr lang="en-US" dirty="0" smtClean="0"/>
              <a:t>Mass vs</a:t>
            </a:r>
            <a:r>
              <a:rPr lang="en-US" dirty="0"/>
              <a:t>. Launch </a:t>
            </a:r>
            <a:r>
              <a:rPr lang="en-US" dirty="0" smtClean="0"/>
              <a:t>Site</a:t>
            </a:r>
          </a:p>
          <a:p>
            <a:endParaRPr lang="en-US" dirty="0"/>
          </a:p>
          <a:p>
            <a:pPr algn="just"/>
            <a:r>
              <a:rPr lang="en-US" dirty="0"/>
              <a:t>Now if you observe Payload Vs. Launch Site scatter point chart you will find for the VAFB-SLC </a:t>
            </a:r>
            <a:r>
              <a:rPr lang="en-US" dirty="0" err="1"/>
              <a:t>launchsite</a:t>
            </a:r>
            <a:r>
              <a:rPr lang="en-US" dirty="0"/>
              <a:t> there are no rockets launched for </a:t>
            </a:r>
            <a:r>
              <a:rPr lang="en-US" dirty="0" err="1"/>
              <a:t>heavypayload</a:t>
            </a:r>
            <a:r>
              <a:rPr lang="en-US" dirty="0"/>
              <a:t> mass(greater than 10000).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7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0728" y="5022338"/>
            <a:ext cx="4974545" cy="1343025"/>
          </a:xfrm>
        </p:spPr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6402024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2658" y="387871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Methodology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324658" y="87220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2133" y="3848736"/>
            <a:ext cx="3911447" cy="122155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Exploratory Data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Visual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Predictive Analysis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213" y="3165289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402133" y="360867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6324658" y="1055171"/>
            <a:ext cx="5126607" cy="19671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Data Collection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Data Wrangling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Exploratory Data Analysis (EDA)  using Visualization and SQL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Visual Analysis using Folium and </a:t>
            </a:r>
            <a:r>
              <a:rPr lang="en-US" dirty="0" err="1" smtClean="0"/>
              <a:t>Plotly</a:t>
            </a:r>
            <a:r>
              <a:rPr lang="en-US" dirty="0" smtClean="0"/>
              <a:t> Dash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Predictive Analysis and Classification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6868" name="Picture 4" descr="200+] Information Technology Backgrounds | Wallpapers.com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" r="85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30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265181"/>
            <a:ext cx="6715538" cy="49390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7538" y="1265181"/>
            <a:ext cx="42316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 rate vs. Orbit </a:t>
            </a:r>
            <a:r>
              <a:rPr lang="en-US" dirty="0" smtClean="0"/>
              <a:t>type</a:t>
            </a:r>
          </a:p>
          <a:p>
            <a:endParaRPr lang="en-US" dirty="0"/>
          </a:p>
          <a:p>
            <a:r>
              <a:rPr lang="en-US" dirty="0" smtClean="0"/>
              <a:t>Highest success rating: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ES-L1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50-70% Success rating: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0% Success rating: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6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31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9" y="1335268"/>
            <a:ext cx="11205059" cy="22207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8566" y="3674404"/>
            <a:ext cx="10620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Flight Number vs. Orbit </a:t>
            </a:r>
            <a:r>
              <a:rPr lang="en-US" dirty="0" smtClean="0"/>
              <a:t>type</a:t>
            </a:r>
          </a:p>
          <a:p>
            <a:endParaRPr lang="en-US" dirty="0"/>
          </a:p>
          <a:p>
            <a:pPr algn="just"/>
            <a:r>
              <a:rPr lang="en-US" dirty="0"/>
              <a:t>LEO orbit the Success appears related to the number of flights; on the other hand, there seems to be no relationship between flight number when in GTO orbit.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3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32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335269"/>
            <a:ext cx="10855740" cy="22467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8566" y="3674404"/>
            <a:ext cx="106204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Payload Mass vs. Orbit type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With heavy payloads the successful landing or positive landing rate are more for Polar</a:t>
            </a:r>
            <a:r>
              <a:rPr lang="en-US" dirty="0" smtClean="0"/>
              <a:t>, LEO </a:t>
            </a:r>
            <a:r>
              <a:rPr lang="en-US" dirty="0"/>
              <a:t>and ISS.</a:t>
            </a:r>
          </a:p>
          <a:p>
            <a:pPr algn="just"/>
            <a:r>
              <a:rPr lang="en-US" dirty="0"/>
              <a:t>However for GTO we cannot distinguish this well as both positive landing rate and negative landing(unsuccessful mission) are both there here.</a:t>
            </a:r>
          </a:p>
        </p:txBody>
      </p:sp>
    </p:spTree>
    <p:extLst>
      <p:ext uri="{BB962C8B-B14F-4D97-AF65-F5344CB8AC3E}">
        <p14:creationId xmlns:p14="http://schemas.microsoft.com/office/powerpoint/2010/main" val="263013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33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75" y="1335269"/>
            <a:ext cx="6034389" cy="4562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2000" y="1624650"/>
            <a:ext cx="4828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observe that the </a:t>
            </a:r>
            <a:r>
              <a:rPr lang="en-US" dirty="0" smtClean="0"/>
              <a:t>success </a:t>
            </a:r>
            <a:r>
              <a:rPr lang="en-US" dirty="0"/>
              <a:t>rate since 2013 kept increasing till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34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75" y="1335269"/>
            <a:ext cx="6034389" cy="4562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2000" y="1624650"/>
            <a:ext cx="4828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observe that the </a:t>
            </a:r>
            <a:r>
              <a:rPr lang="en-US" dirty="0" smtClean="0"/>
              <a:t>success </a:t>
            </a:r>
            <a:r>
              <a:rPr lang="en-US" dirty="0"/>
              <a:t>rate since 2013 kept increasing till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smtClean="0"/>
              <a:t>Launch Sites Proximities Analysis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 smtClean="0"/>
              <a:t>Section 3 </a:t>
            </a:r>
            <a:endParaRPr lang="en-US" dirty="0"/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69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36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9" y="1195092"/>
            <a:ext cx="11017039" cy="28943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1999" y="4283805"/>
            <a:ext cx="106204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Payload Mass vs. Orbit type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With heavy payloads the successful landing or positive landing rate are more for Polar</a:t>
            </a:r>
            <a:r>
              <a:rPr lang="en-US" dirty="0" smtClean="0"/>
              <a:t>, LEO </a:t>
            </a:r>
            <a:r>
              <a:rPr lang="en-US" dirty="0"/>
              <a:t>and ISS.</a:t>
            </a:r>
          </a:p>
          <a:p>
            <a:pPr algn="just"/>
            <a:r>
              <a:rPr lang="en-US" dirty="0"/>
              <a:t>However for GTO we cannot distinguish this well as both positive landing rate and negative landing(unsuccessful mission) are both there here.</a:t>
            </a:r>
          </a:p>
        </p:txBody>
      </p:sp>
    </p:spTree>
    <p:extLst>
      <p:ext uri="{BB962C8B-B14F-4D97-AF65-F5344CB8AC3E}">
        <p14:creationId xmlns:p14="http://schemas.microsoft.com/office/powerpoint/2010/main" val="21335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37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0" b="17209"/>
          <a:stretch/>
        </p:blipFill>
        <p:spPr>
          <a:xfrm>
            <a:off x="432000" y="1265181"/>
            <a:ext cx="11125001" cy="28943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2000" y="4494071"/>
            <a:ext cx="106204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Green Marker = Successful Launch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Red </a:t>
            </a:r>
            <a:r>
              <a:rPr lang="en-US" dirty="0"/>
              <a:t>Marker = Failed Launch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3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38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EDA using Visualization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7" b="15531"/>
          <a:stretch/>
        </p:blipFill>
        <p:spPr>
          <a:xfrm>
            <a:off x="432000" y="1195093"/>
            <a:ext cx="11137700" cy="3949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2000" y="5339200"/>
            <a:ext cx="106204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With </a:t>
            </a:r>
            <a:r>
              <a:rPr lang="en-US" dirty="0"/>
              <a:t>heavy payloads the successful landing or positive landing rate are more for Polar</a:t>
            </a:r>
            <a:r>
              <a:rPr lang="en-US" dirty="0" smtClean="0"/>
              <a:t>, LEO </a:t>
            </a:r>
            <a:r>
              <a:rPr lang="en-US" dirty="0"/>
              <a:t>and ISS.</a:t>
            </a:r>
          </a:p>
          <a:p>
            <a:pPr algn="just"/>
            <a:r>
              <a:rPr lang="en-US" dirty="0"/>
              <a:t>However for GTO we cannot distinguish this well as both positive landing rate and negative landing(unsuccessful mission) are both there here.</a:t>
            </a:r>
          </a:p>
        </p:txBody>
      </p:sp>
    </p:spTree>
    <p:extLst>
      <p:ext uri="{BB962C8B-B14F-4D97-AF65-F5344CB8AC3E}">
        <p14:creationId xmlns:p14="http://schemas.microsoft.com/office/powerpoint/2010/main" val="275765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39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ea typeface="Tahoma" panose="020B0604030504040204" pitchFamily="34" charset="0"/>
                <a:cs typeface="Tahoma" panose="020B0604030504040204" pitchFamily="34" charset="0"/>
              </a:rPr>
              <a:t>Launch Success Count for All Sites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2000" y="5339200"/>
            <a:ext cx="106204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With </a:t>
            </a:r>
            <a:r>
              <a:rPr lang="en-US" dirty="0"/>
              <a:t>heavy payloads the successful landing or positive landing rate are more for Polar</a:t>
            </a:r>
            <a:r>
              <a:rPr lang="en-US" dirty="0" smtClean="0"/>
              <a:t>, LEO </a:t>
            </a:r>
            <a:r>
              <a:rPr lang="en-US" dirty="0"/>
              <a:t>and ISS.</a:t>
            </a:r>
          </a:p>
          <a:p>
            <a:pPr algn="just"/>
            <a:r>
              <a:rPr lang="en-US" dirty="0"/>
              <a:t>However for GTO we cannot distinguish this well as both positive landing rate and negative landing(unsuccessful mission) are both there here.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" b="18289"/>
          <a:stretch/>
        </p:blipFill>
        <p:spPr>
          <a:xfrm>
            <a:off x="524333" y="1126667"/>
            <a:ext cx="10528100" cy="39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0728" y="5022338"/>
            <a:ext cx="4974545" cy="134302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6402024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4658" y="509236"/>
            <a:ext cx="1800000" cy="360000"/>
          </a:xfrm>
        </p:spPr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324658" y="87220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6324658" y="1055171"/>
            <a:ext cx="5126607" cy="4835266"/>
          </a:xfrm>
        </p:spPr>
        <p:txBody>
          <a:bodyPr/>
          <a:lstStyle/>
          <a:p>
            <a:pPr algn="just"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</a:rPr>
              <a:t>	The commercial </a:t>
            </a:r>
            <a:r>
              <a:rPr lang="en-US" dirty="0">
                <a:solidFill>
                  <a:schemeClr val="tx1"/>
                </a:solidFill>
              </a:rPr>
              <a:t>space age is booming with companies like Virgin Galactic, Rocket Lab, Blue Origin, and </a:t>
            </a:r>
            <a:r>
              <a:rPr lang="en-US" dirty="0" err="1">
                <a:solidFill>
                  <a:schemeClr val="tx1"/>
                </a:solidFill>
              </a:rPr>
              <a:t>SpaceX</a:t>
            </a:r>
            <a:r>
              <a:rPr lang="en-US" dirty="0">
                <a:solidFill>
                  <a:schemeClr val="tx1"/>
                </a:solidFill>
              </a:rPr>
              <a:t> making space travel accessible. </a:t>
            </a:r>
            <a:r>
              <a:rPr lang="en-US" dirty="0" err="1">
                <a:solidFill>
                  <a:schemeClr val="tx1"/>
                </a:solidFill>
              </a:rPr>
              <a:t>SpaceX</a:t>
            </a:r>
            <a:r>
              <a:rPr lang="en-US" dirty="0">
                <a:solidFill>
                  <a:schemeClr val="tx1"/>
                </a:solidFill>
              </a:rPr>
              <a:t>, in particular, has achieved milestones such as sending spacecraft to the International Space Station, launching </a:t>
            </a:r>
            <a:r>
              <a:rPr lang="en-US" dirty="0" err="1">
                <a:solidFill>
                  <a:schemeClr val="tx1"/>
                </a:solidFill>
              </a:rPr>
              <a:t>Starlink</a:t>
            </a:r>
            <a:r>
              <a:rPr lang="en-US" dirty="0">
                <a:solidFill>
                  <a:schemeClr val="tx1"/>
                </a:solidFill>
              </a:rPr>
              <a:t> for satellite internet access, and carrying out manned missions. </a:t>
            </a:r>
          </a:p>
          <a:p>
            <a:pPr algn="just"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</a:rPr>
              <a:t>	Their cost-effective Falcon 9 rocket stands out, with a price of $62 million compared to competitors' $165 million. By reusing the first stage, </a:t>
            </a:r>
            <a:r>
              <a:rPr lang="en-US" dirty="0" err="1">
                <a:solidFill>
                  <a:schemeClr val="tx1"/>
                </a:solidFill>
              </a:rPr>
              <a:t>SpaceX</a:t>
            </a:r>
            <a:r>
              <a:rPr lang="en-US" dirty="0">
                <a:solidFill>
                  <a:schemeClr val="tx1"/>
                </a:solidFill>
              </a:rPr>
              <a:t> reduces expenses. Forest </a:t>
            </a:r>
            <a:r>
              <a:rPr lang="en-US" dirty="0" err="1">
                <a:solidFill>
                  <a:schemeClr val="tx1"/>
                </a:solidFill>
              </a:rPr>
              <a:t>Katsch's</a:t>
            </a:r>
            <a:r>
              <a:rPr lang="en-US" dirty="0">
                <a:solidFill>
                  <a:schemeClr val="tx1"/>
                </a:solidFill>
              </a:rPr>
              <a:t> diagrams show the significant size and importance of the first stage in Falcon 9 launches, even though there are occasional failures or intentional sacrifices based on mission requirements. </a:t>
            </a:r>
          </a:p>
          <a:p>
            <a:pPr algn="just"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</a:rPr>
              <a:t>	In this capstone, we will take the role of a data scientist working for a new rocket company. Space Y that would like to compete with </a:t>
            </a:r>
            <a:r>
              <a:rPr lang="en-US" dirty="0" err="1">
                <a:solidFill>
                  <a:schemeClr val="tx1"/>
                </a:solidFill>
              </a:rPr>
              <a:t>SpaceX</a:t>
            </a:r>
            <a:r>
              <a:rPr lang="en-US" dirty="0">
                <a:solidFill>
                  <a:schemeClr val="tx1"/>
                </a:solidFill>
              </a:rPr>
              <a:t> founded by Billionaire </a:t>
            </a:r>
            <a:r>
              <a:rPr lang="en-US" dirty="0" smtClean="0">
                <a:solidFill>
                  <a:schemeClr val="tx1"/>
                </a:solidFill>
              </a:rPr>
              <a:t>industrialist </a:t>
            </a:r>
            <a:r>
              <a:rPr lang="en-US" dirty="0" err="1" smtClean="0">
                <a:solidFill>
                  <a:schemeClr val="tx1"/>
                </a:solidFill>
              </a:rPr>
              <a:t>Allon</a:t>
            </a:r>
            <a:r>
              <a:rPr lang="en-US" dirty="0" smtClean="0">
                <a:solidFill>
                  <a:schemeClr val="tx1"/>
                </a:solidFill>
              </a:rPr>
              <a:t> Musk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890" name="Picture 2" descr="700+] Technology Wallpapers | Wallpapers.com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" r="85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1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ear graph chart icon Royalty Free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65" b="23220"/>
          <a:stretch/>
        </p:blipFill>
        <p:spPr bwMode="auto">
          <a:xfrm>
            <a:off x="5260075" y="1265181"/>
            <a:ext cx="6511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40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ea typeface="Tahoma" panose="020B0604030504040204" pitchFamily="34" charset="0"/>
                <a:cs typeface="Tahoma" panose="020B0604030504040204" pitchFamily="34" charset="0"/>
              </a:rPr>
              <a:t>Piechart for KSC LC 39A (Highest Launch Rate)</a:t>
            </a: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7" b="15531"/>
          <a:stretch/>
        </p:blipFill>
        <p:spPr>
          <a:xfrm>
            <a:off x="432000" y="1195093"/>
            <a:ext cx="11137700" cy="3949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2000" y="5339200"/>
            <a:ext cx="106204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With </a:t>
            </a:r>
            <a:r>
              <a:rPr lang="en-US" dirty="0"/>
              <a:t>heavy payloads the successful landing or positive landing rate are more for Polar</a:t>
            </a:r>
            <a:r>
              <a:rPr lang="en-US" dirty="0" smtClean="0"/>
              <a:t>, LEO </a:t>
            </a:r>
            <a:r>
              <a:rPr lang="en-US" dirty="0"/>
              <a:t>and ISS.</a:t>
            </a:r>
          </a:p>
          <a:p>
            <a:pPr algn="just"/>
            <a:r>
              <a:rPr lang="en-US" dirty="0"/>
              <a:t>However for GTO we cannot distinguish this well as both positive landing rate and negative landing(unsuccessful mission) are both there here.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0" y="1195093"/>
            <a:ext cx="11346142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1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41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Payload Mass vs. Launch Outcome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39" y="1070773"/>
            <a:ext cx="8990402" cy="2694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39" y="3835014"/>
            <a:ext cx="8990402" cy="2711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2000" y="1228644"/>
            <a:ext cx="1765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It can be visibly seen that payloads between 2,500 kg and 5,000 kg maintain the highest succession rate</a:t>
            </a:r>
          </a:p>
        </p:txBody>
      </p:sp>
    </p:spTree>
    <p:extLst>
      <p:ext uri="{BB962C8B-B14F-4D97-AF65-F5344CB8AC3E}">
        <p14:creationId xmlns:p14="http://schemas.microsoft.com/office/powerpoint/2010/main" val="138028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smtClean="0"/>
              <a:t>Launch Sites Proximities Analysis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 smtClean="0"/>
              <a:t>Section 3 </a:t>
            </a:r>
            <a:endParaRPr lang="en-US" dirty="0"/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4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43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Classification Accuracy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00" y="1624650"/>
            <a:ext cx="4828075" cy="322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Test Set results do not indicate which strategy is the most effective.</a:t>
            </a:r>
          </a:p>
          <a:p>
            <a:pPr marL="285750" indent="-28575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Small test sample size (18 samples) may contribute to similar test set scores. Therefore, we examined all approaches using the entire dataset.</a:t>
            </a:r>
          </a:p>
          <a:p>
            <a:pPr marL="285750" indent="-28575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was shown to be the most effective based on overall dataset scores. This model has the greatest scores and accuracy.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01" y="1624650"/>
            <a:ext cx="6438899" cy="3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44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Confusion Matrix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469136"/>
            <a:ext cx="5366321" cy="4357688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257301" y="1624650"/>
            <a:ext cx="4999037" cy="4357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shown in the picture is the best performing Confusion Matrix.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four categorization models contained the same confusion matrix which allowed for equal differentiation across classes. 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issue is that false positives are present across all models.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45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xfrm>
            <a:off x="432000" y="432000"/>
            <a:ext cx="113400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432000" y="1294450"/>
            <a:ext cx="10824338" cy="4357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scores of the Test Set, we can not confirm which method performs best.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Same Test Set scores may be due to the small test sample size (18 samples). Therefore, we tested all methods based on the whole Dataset.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scores of the whole Dataset confirm that the best model is the Decision Tree Model. This model has not only higher scores, but also the highest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</p:txBody>
      </p:sp>
      <p:pic>
        <p:nvPicPr>
          <p:cNvPr id="32" name="Picture Placeholder 31" descr="Desktop screenshot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" r="160"/>
          <a:stretch>
            <a:fillRect/>
          </a:stretch>
        </p:blipFill>
        <p:spPr>
          <a:xfrm>
            <a:off x="5217319" y="1450975"/>
            <a:ext cx="6974680" cy="393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 smtClean="0"/>
              <a:t>Mary Antonette </a:t>
            </a:r>
            <a:r>
              <a:rPr lang="en-US" dirty="0" err="1" smtClean="0"/>
              <a:t>Pinez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17" name="Picture Placeholder 16" descr="Laptop half open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2199595"/>
            <a:ext cx="1979613" cy="1981200"/>
          </a:xfr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Determine the price for each launch</a:t>
            </a:r>
            <a:endParaRPr lang="en-US" dirty="0"/>
          </a:p>
        </p:txBody>
      </p:sp>
      <p:pic>
        <p:nvPicPr>
          <p:cNvPr id="39" name="Picture Placeholder 38" descr="Woman looking puzzled while looking at a screen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1850" y="2199595"/>
            <a:ext cx="1979613" cy="1981200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 smtClean="0"/>
              <a:t>Gather information about </a:t>
            </a:r>
            <a:r>
              <a:rPr lang="en-US" dirty="0" err="1" smtClean="0"/>
              <a:t>SpaceX</a:t>
            </a:r>
            <a:endParaRPr lang="en-US" dirty="0"/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2199595"/>
            <a:ext cx="1979613" cy="1981200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dashoard</a:t>
            </a:r>
            <a:r>
              <a:rPr lang="en-US" dirty="0" smtClean="0"/>
              <a:t> for the team</a:t>
            </a:r>
            <a:endParaRPr lang="en-US" dirty="0"/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51950" y="2199595"/>
            <a:ext cx="1979613" cy="1981200"/>
          </a:xfr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 smtClean="0"/>
              <a:t>Determine if </a:t>
            </a:r>
            <a:r>
              <a:rPr lang="en-US" dirty="0" err="1" smtClean="0"/>
              <a:t>SpaceX</a:t>
            </a:r>
            <a:r>
              <a:rPr lang="en-US" dirty="0" smtClean="0"/>
              <a:t> will reuse the 1</a:t>
            </a:r>
            <a:r>
              <a:rPr lang="en-US" baseline="30000" dirty="0" smtClean="0"/>
              <a:t>st</a:t>
            </a:r>
            <a:r>
              <a:rPr lang="en-US" dirty="0" smtClean="0"/>
              <a:t> Stage</a:t>
            </a:r>
            <a:endParaRPr lang="en-US" dirty="0"/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80587" y="2199595"/>
            <a:ext cx="1979613" cy="1981200"/>
          </a:xfr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 smtClean="0"/>
              <a:t>Train a Machine Learning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940" name="Picture 4" descr="Information Technology Wallpapers Download HD Wallpapers Desktop Backgrou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1"/>
          <a:stretch/>
        </p:blipFill>
        <p:spPr bwMode="auto">
          <a:xfrm>
            <a:off x="0" y="0"/>
            <a:ext cx="12192000" cy="63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 smtClean="0"/>
              <a:t>Section 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thodology icon development process sign Vector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24" t="16010" r="21242" b="21828"/>
          <a:stretch/>
        </p:blipFill>
        <p:spPr bwMode="auto">
          <a:xfrm>
            <a:off x="5219700" y="432000"/>
            <a:ext cx="6569196" cy="632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Methodology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7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432000" y="1000685"/>
            <a:ext cx="572425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32000" y="1153487"/>
            <a:ext cx="10104817" cy="51303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400" b="1" u="sng" dirty="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Data collection </a:t>
            </a:r>
            <a:r>
              <a:rPr lang="en-US" sz="1400" b="1" dirty="0" smtClean="0">
                <a:solidFill>
                  <a:schemeClr val="tx1"/>
                </a:solidFill>
                <a:latin typeface="+mn-lt"/>
              </a:rPr>
              <a:t>methodology</a:t>
            </a:r>
            <a:endParaRPr lang="en-US" sz="1400" b="1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 err="1" smtClean="0">
                <a:solidFill>
                  <a:schemeClr val="tx1"/>
                </a:solidFill>
                <a:latin typeface="+mn-lt"/>
              </a:rPr>
              <a:t>SpaceX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Wikipedia Web Scrapping</a:t>
            </a:r>
            <a:endParaRPr lang="en-US" sz="1400" dirty="0" smtClean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b="1" dirty="0" smtClean="0">
                <a:solidFill>
                  <a:schemeClr val="tx1"/>
                </a:solidFill>
                <a:latin typeface="+mn-lt"/>
              </a:rPr>
              <a:t>Perform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Data Analysis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EDA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Determining Training Labels</a:t>
            </a:r>
            <a:endParaRPr lang="en-US" sz="1400" dirty="0" smtClean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b="1" dirty="0" smtClean="0">
                <a:solidFill>
                  <a:schemeClr val="tx1"/>
                </a:solidFill>
                <a:latin typeface="+mn-lt"/>
              </a:rPr>
              <a:t>Perform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Perform interactive visual analytics using Folium and </a:t>
            </a:r>
            <a:r>
              <a:rPr lang="en-US" sz="1400" b="1" dirty="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Building, tuning and evaluation of classification models to ensure the best results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177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wrist with a smart watch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388584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Data was collected via API queries from </a:t>
            </a:r>
            <a:r>
              <a:rPr lang="en-US" dirty="0" err="1"/>
              <a:t>SpaceX's</a:t>
            </a:r>
            <a:r>
              <a:rPr lang="en-US" dirty="0"/>
              <a:t> REST API and web scraping from a table in the company's Wikipedia article.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80728" y="4900232"/>
            <a:ext cx="44500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Data Collection</a:t>
            </a:r>
            <a:endParaRPr lang="en-US" sz="36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119569"/>
              </p:ext>
            </p:extLst>
          </p:nvPr>
        </p:nvGraphicFramePr>
        <p:xfrm>
          <a:off x="6273800" y="1011766"/>
          <a:ext cx="5498200" cy="20447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5498200">
                  <a:extLst>
                    <a:ext uri="{9D8B030D-6E8A-4147-A177-3AD203B41FA5}">
                      <a16:colId xmlns:a16="http://schemas.microsoft.com/office/drawing/2014/main" val="1818432169"/>
                    </a:ext>
                  </a:extLst>
                </a:gridCol>
              </a:tblGrid>
              <a:tr h="77893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err="1" smtClean="0"/>
                        <a:t>Space</a:t>
                      </a:r>
                      <a:r>
                        <a:rPr lang="en-US" baseline="0" dirty="0" err="1" smtClean="0"/>
                        <a:t>X</a:t>
                      </a:r>
                      <a:r>
                        <a:rPr lang="en-US" baseline="0" dirty="0" smtClean="0"/>
                        <a:t> REST API Columns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8517102"/>
                  </a:ext>
                </a:extLst>
              </a:tr>
              <a:tr h="12657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FlightNumber</a:t>
                      </a:r>
                      <a:r>
                        <a:rPr lang="en-US" dirty="0" smtClean="0"/>
                        <a:t>, Date, </a:t>
                      </a:r>
                      <a:r>
                        <a:rPr lang="en-US" dirty="0" err="1" smtClean="0"/>
                        <a:t>BoosterVersion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PayloadMass</a:t>
                      </a:r>
                      <a:r>
                        <a:rPr lang="en-US" dirty="0" smtClean="0"/>
                        <a:t>, Orbit, </a:t>
                      </a:r>
                      <a:r>
                        <a:rPr lang="en-US" dirty="0" err="1" smtClean="0"/>
                        <a:t>LaunchSite</a:t>
                      </a:r>
                      <a:r>
                        <a:rPr lang="en-US" dirty="0" smtClean="0"/>
                        <a:t>, Outcome, Flights, </a:t>
                      </a:r>
                      <a:r>
                        <a:rPr lang="en-US" dirty="0" err="1" smtClean="0"/>
                        <a:t>GridFins</a:t>
                      </a:r>
                      <a:r>
                        <a:rPr lang="en-US" dirty="0" smtClean="0"/>
                        <a:t>, Reused, Legs, </a:t>
                      </a:r>
                      <a:r>
                        <a:rPr lang="en-US" dirty="0" err="1" smtClean="0"/>
                        <a:t>LandingPad</a:t>
                      </a:r>
                      <a:r>
                        <a:rPr lang="en-US" dirty="0" smtClean="0"/>
                        <a:t>, Block, </a:t>
                      </a:r>
                      <a:r>
                        <a:rPr lang="en-US" dirty="0" err="1" smtClean="0"/>
                        <a:t>ReusedCount</a:t>
                      </a:r>
                      <a:r>
                        <a:rPr lang="en-US" dirty="0" smtClean="0"/>
                        <a:t>, Serial, Longitude, Latitude </a:t>
                      </a:r>
                      <a:endParaRPr lang="en-US" dirty="0"/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85458589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952647"/>
              </p:ext>
            </p:extLst>
          </p:nvPr>
        </p:nvGraphicFramePr>
        <p:xfrm>
          <a:off x="6273800" y="3738004"/>
          <a:ext cx="5498200" cy="191984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5498200">
                  <a:extLst>
                    <a:ext uri="{9D8B030D-6E8A-4147-A177-3AD203B41FA5}">
                      <a16:colId xmlns:a16="http://schemas.microsoft.com/office/drawing/2014/main" val="1818432169"/>
                    </a:ext>
                  </a:extLst>
                </a:gridCol>
              </a:tblGrid>
              <a:tr h="75353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Wikipedia</a:t>
                      </a:r>
                      <a:r>
                        <a:rPr lang="en-US" baseline="0" dirty="0" smtClean="0"/>
                        <a:t> Web Scraping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517102"/>
                  </a:ext>
                </a:extLst>
              </a:tr>
              <a:tr h="1166313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No., Launch site, Payload, </a:t>
                      </a:r>
                      <a:r>
                        <a:rPr lang="en-US" dirty="0" err="1" smtClean="0"/>
                        <a:t>PayloadMass</a:t>
                      </a:r>
                      <a:r>
                        <a:rPr lang="en-US" dirty="0" smtClean="0"/>
                        <a:t>, Orbit, Customer, Launch outcome, Version Booster, Booster landing, Date,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458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SpaceX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Data Collection Flow Chart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D1D98-5389-456F-97BB-E9A6B2DEE0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64942-0718-48BF-9A1F-9EC35051A5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60600" y="1512000"/>
            <a:ext cx="2303214" cy="20567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Requesting rocket launch data from </a:t>
            </a:r>
            <a:r>
              <a:rPr lang="en-US" dirty="0" err="1"/>
              <a:t>SpaceX</a:t>
            </a:r>
            <a:r>
              <a:rPr lang="en-US" dirty="0"/>
              <a:t> </a:t>
            </a:r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469673" y="1485930"/>
            <a:ext cx="2303214" cy="20567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Decoding the response content using .json() and turning it into a dataframe using .json_normalize()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278746" y="1512000"/>
            <a:ext cx="2303214" cy="20567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Requesting needed information about the launches from SpaceX API by applying custom functions</a:t>
            </a:r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9087819" y="1512000"/>
            <a:ext cx="2303214" cy="20567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Constructing data we have obtained into a dictionary</a:t>
            </a:r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60600" y="4059132"/>
            <a:ext cx="2303214" cy="20567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Exporting the data to CSV</a:t>
            </a: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469673" y="4033062"/>
            <a:ext cx="2303214" cy="20567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Replacing missing values of Payload Mass column with calculated .mean() for this column</a:t>
            </a:r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78746" y="4059132"/>
            <a:ext cx="2303214" cy="20567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Filtering the dataframe to only include Falcon 9 launches</a:t>
            </a:r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9087819" y="4059132"/>
            <a:ext cx="2303214" cy="20567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Creating a dataframe from the dictionary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963814" y="2324101"/>
            <a:ext cx="505859" cy="418430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797216" y="2324101"/>
            <a:ext cx="505859" cy="418430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8581960" y="2324101"/>
            <a:ext cx="505859" cy="418430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>
            <a:off x="10000632" y="3612415"/>
            <a:ext cx="505859" cy="418430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0800000">
            <a:off x="8581960" y="4878267"/>
            <a:ext cx="505859" cy="418430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0800000">
            <a:off x="5772887" y="4852197"/>
            <a:ext cx="505859" cy="418430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10800000">
            <a:off x="2963813" y="4878267"/>
            <a:ext cx="505859" cy="418430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1994</Words>
  <Application>Microsoft Office PowerPoint</Application>
  <PresentationFormat>Widescreen</PresentationFormat>
  <Paragraphs>287</Paragraphs>
  <Slides>47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Arial Black</vt:lpstr>
      <vt:lpstr>Calibri</vt:lpstr>
      <vt:lpstr>Tahoma</vt:lpstr>
      <vt:lpstr>Times New Roman</vt:lpstr>
      <vt:lpstr>Office Theme</vt:lpstr>
      <vt:lpstr>Winning Space Race with Data Science: A Capstone Project</vt:lpstr>
      <vt:lpstr>Outline</vt:lpstr>
      <vt:lpstr>Executive Summary</vt:lpstr>
      <vt:lpstr>Introduction</vt:lpstr>
      <vt:lpstr>The Problem</vt:lpstr>
      <vt:lpstr>Methodology</vt:lpstr>
      <vt:lpstr>Methodology</vt:lpstr>
      <vt:lpstr>PowerPoint Presentation</vt:lpstr>
      <vt:lpstr>SpaceX API</vt:lpstr>
      <vt:lpstr>Wikipedia Web Scrapping</vt:lpstr>
      <vt:lpstr>Data Wrangling</vt:lpstr>
      <vt:lpstr>EDA using Visualization</vt:lpstr>
      <vt:lpstr>EDA using SQL</vt:lpstr>
      <vt:lpstr>Visual Analysis with Folium and Plotly Dash</vt:lpstr>
      <vt:lpstr>Predictive Analysis using Classification Models</vt:lpstr>
      <vt:lpstr>Results</vt:lpstr>
      <vt:lpstr>EDA using SQL</vt:lpstr>
      <vt:lpstr>EDA using SQL</vt:lpstr>
      <vt:lpstr>EDA using SQL</vt:lpstr>
      <vt:lpstr>EDA using SQL</vt:lpstr>
      <vt:lpstr>EDA using SQL</vt:lpstr>
      <vt:lpstr>EDA using SQL</vt:lpstr>
      <vt:lpstr>EDA using SQL</vt:lpstr>
      <vt:lpstr>EDA using SQL</vt:lpstr>
      <vt:lpstr>EDA using SQL</vt:lpstr>
      <vt:lpstr>EDA using SQL</vt:lpstr>
      <vt:lpstr>EDA using SQL</vt:lpstr>
      <vt:lpstr>EDA using Visualization</vt:lpstr>
      <vt:lpstr>EDA using Visualization</vt:lpstr>
      <vt:lpstr>EDA using Visualization</vt:lpstr>
      <vt:lpstr>EDA using Visualization</vt:lpstr>
      <vt:lpstr>EDA using Visualization</vt:lpstr>
      <vt:lpstr>EDA using Visualization</vt:lpstr>
      <vt:lpstr>EDA using Visualization</vt:lpstr>
      <vt:lpstr>Launch Sites Proximities Analysis</vt:lpstr>
      <vt:lpstr>EDA using Visualization</vt:lpstr>
      <vt:lpstr>EDA using Visualization</vt:lpstr>
      <vt:lpstr>EDA using Visualization</vt:lpstr>
      <vt:lpstr>Launch Success Count for All Sites</vt:lpstr>
      <vt:lpstr>Piechart for KSC LC 39A (Highest Launch Rate) </vt:lpstr>
      <vt:lpstr>Payload Mass vs. Launch Outcome</vt:lpstr>
      <vt:lpstr>Launch Sites Proximities Analysis</vt:lpstr>
      <vt:lpstr>Classification Accuracy</vt:lpstr>
      <vt:lpstr>Confusion Matrix</vt:lpstr>
      <vt:lpstr>Conclusion</vt:lpstr>
      <vt:lpstr>Digital Product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2024-05-07T22:34:13Z</dcterms:created>
  <dcterms:modified xsi:type="dcterms:W3CDTF">2024-05-08T00:29:37Z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